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56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31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\Desktop\Pop.dbf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\Desktop\Grass_Land.dbf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\Desktop\Grass_Land.dbf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Population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Pop!$A$2</c:f>
              <c:strCache>
                <c:ptCount val="1"/>
                <c:pt idx="0">
                  <c:v>Dalad</c:v>
                </c:pt>
              </c:strCache>
            </c:strRef>
          </c:tx>
          <c:spPr>
            <a:ln w="95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1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Pop!$B$1:$N$1</c:f>
              <c:numCache>
                <c:formatCode>General</c:formatCode>
                <c:ptCount val="13"/>
                <c:pt idx="0">
                  <c:v>2005</c:v>
                </c:pt>
                <c:pt idx="1">
                  <c:v>2006</c:v>
                </c:pt>
                <c:pt idx="2">
                  <c:v>2007</c:v>
                </c:pt>
                <c:pt idx="3">
                  <c:v>2008</c:v>
                </c:pt>
                <c:pt idx="4">
                  <c:v>2009</c:v>
                </c:pt>
                <c:pt idx="5">
                  <c:v>2010</c:v>
                </c:pt>
                <c:pt idx="6">
                  <c:v>2011</c:v>
                </c:pt>
                <c:pt idx="7">
                  <c:v>2012</c:v>
                </c:pt>
              </c:numCache>
            </c:numRef>
          </c:xVal>
          <c:yVal>
            <c:numRef>
              <c:f>Pop!$B$2:$N$2</c:f>
              <c:numCache>
                <c:formatCode>General</c:formatCode>
                <c:ptCount val="13"/>
                <c:pt idx="0">
                  <c:v>364161</c:v>
                </c:pt>
                <c:pt idx="1">
                  <c:v>341467</c:v>
                </c:pt>
                <c:pt idx="2">
                  <c:v>348546</c:v>
                </c:pt>
                <c:pt idx="3">
                  <c:v>354274</c:v>
                </c:pt>
                <c:pt idx="4">
                  <c:v>359528</c:v>
                </c:pt>
                <c:pt idx="5">
                  <c:v>260175</c:v>
                </c:pt>
                <c:pt idx="6">
                  <c:v>368664</c:v>
                </c:pt>
                <c:pt idx="7">
                  <c:v>357563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Pop!$A$3</c:f>
              <c:strCache>
                <c:ptCount val="1"/>
                <c:pt idx="0">
                  <c:v>Dongsheng</c:v>
                </c:pt>
              </c:strCache>
            </c:strRef>
          </c:tx>
          <c:spPr>
            <a:ln w="95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2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Pop!$B$1:$N$1</c:f>
              <c:numCache>
                <c:formatCode>General</c:formatCode>
                <c:ptCount val="13"/>
                <c:pt idx="0">
                  <c:v>2005</c:v>
                </c:pt>
                <c:pt idx="1">
                  <c:v>2006</c:v>
                </c:pt>
                <c:pt idx="2">
                  <c:v>2007</c:v>
                </c:pt>
                <c:pt idx="3">
                  <c:v>2008</c:v>
                </c:pt>
                <c:pt idx="4">
                  <c:v>2009</c:v>
                </c:pt>
                <c:pt idx="5">
                  <c:v>2010</c:v>
                </c:pt>
                <c:pt idx="6">
                  <c:v>2011</c:v>
                </c:pt>
                <c:pt idx="7">
                  <c:v>2012</c:v>
                </c:pt>
              </c:numCache>
            </c:numRef>
          </c:xVal>
          <c:yVal>
            <c:numRef>
              <c:f>Pop!$B$3:$N$3</c:f>
              <c:numCache>
                <c:formatCode>General</c:formatCode>
                <c:ptCount val="13"/>
                <c:pt idx="0">
                  <c:v>260175</c:v>
                </c:pt>
                <c:pt idx="1">
                  <c:v>237319</c:v>
                </c:pt>
                <c:pt idx="2">
                  <c:v>243429</c:v>
                </c:pt>
                <c:pt idx="3">
                  <c:v>248311</c:v>
                </c:pt>
                <c:pt idx="4">
                  <c:v>253127</c:v>
                </c:pt>
                <c:pt idx="5">
                  <c:v>260175</c:v>
                </c:pt>
                <c:pt idx="6">
                  <c:v>263024</c:v>
                </c:pt>
                <c:pt idx="7">
                  <c:v>263046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Pop!$A$4</c:f>
              <c:strCache>
                <c:ptCount val="1"/>
                <c:pt idx="0">
                  <c:v>Ejin Horo</c:v>
                </c:pt>
              </c:strCache>
            </c:strRef>
          </c:tx>
          <c:spPr>
            <a:ln w="9525" cap="rnd">
              <a:solidFill>
                <a:schemeClr val="accent3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3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Pop!$B$1:$N$1</c:f>
              <c:numCache>
                <c:formatCode>General</c:formatCode>
                <c:ptCount val="13"/>
                <c:pt idx="0">
                  <c:v>2005</c:v>
                </c:pt>
                <c:pt idx="1">
                  <c:v>2006</c:v>
                </c:pt>
                <c:pt idx="2">
                  <c:v>2007</c:v>
                </c:pt>
                <c:pt idx="3">
                  <c:v>2008</c:v>
                </c:pt>
                <c:pt idx="4">
                  <c:v>2009</c:v>
                </c:pt>
                <c:pt idx="5">
                  <c:v>2010</c:v>
                </c:pt>
                <c:pt idx="6">
                  <c:v>2011</c:v>
                </c:pt>
                <c:pt idx="7">
                  <c:v>2012</c:v>
                </c:pt>
              </c:numCache>
            </c:numRef>
          </c:xVal>
          <c:yVal>
            <c:numRef>
              <c:f>Pop!$B$4:$N$4</c:f>
              <c:numCache>
                <c:formatCode>General</c:formatCode>
                <c:ptCount val="13"/>
                <c:pt idx="0">
                  <c:v>164212</c:v>
                </c:pt>
                <c:pt idx="1">
                  <c:v>147892</c:v>
                </c:pt>
                <c:pt idx="2">
                  <c:v>151603</c:v>
                </c:pt>
                <c:pt idx="3">
                  <c:v>155874</c:v>
                </c:pt>
                <c:pt idx="4">
                  <c:v>159752</c:v>
                </c:pt>
                <c:pt idx="5">
                  <c:v>164212</c:v>
                </c:pt>
                <c:pt idx="6">
                  <c:v>167004</c:v>
                </c:pt>
                <c:pt idx="7">
                  <c:v>167523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Pop!$A$5</c:f>
              <c:strCache>
                <c:ptCount val="1"/>
                <c:pt idx="0">
                  <c:v>Hanggin</c:v>
                </c:pt>
              </c:strCache>
            </c:strRef>
          </c:tx>
          <c:spPr>
            <a:ln w="9525" cap="rnd">
              <a:solidFill>
                <a:schemeClr val="accent4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4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Pop!$B$1:$N$1</c:f>
              <c:numCache>
                <c:formatCode>General</c:formatCode>
                <c:ptCount val="13"/>
                <c:pt idx="0">
                  <c:v>2005</c:v>
                </c:pt>
                <c:pt idx="1">
                  <c:v>2006</c:v>
                </c:pt>
                <c:pt idx="2">
                  <c:v>2007</c:v>
                </c:pt>
                <c:pt idx="3">
                  <c:v>2008</c:v>
                </c:pt>
                <c:pt idx="4">
                  <c:v>2009</c:v>
                </c:pt>
                <c:pt idx="5">
                  <c:v>2010</c:v>
                </c:pt>
                <c:pt idx="6">
                  <c:v>2011</c:v>
                </c:pt>
                <c:pt idx="7">
                  <c:v>2012</c:v>
                </c:pt>
              </c:numCache>
            </c:numRef>
          </c:xVal>
          <c:yVal>
            <c:numRef>
              <c:f>Pop!$B$5:$N$5</c:f>
              <c:numCache>
                <c:formatCode>General</c:formatCode>
                <c:ptCount val="13"/>
                <c:pt idx="0">
                  <c:v>145756</c:v>
                </c:pt>
                <c:pt idx="1">
                  <c:v>99790</c:v>
                </c:pt>
                <c:pt idx="2">
                  <c:v>138880</c:v>
                </c:pt>
                <c:pt idx="3">
                  <c:v>141385</c:v>
                </c:pt>
                <c:pt idx="4">
                  <c:v>103473</c:v>
                </c:pt>
                <c:pt idx="5">
                  <c:v>145756</c:v>
                </c:pt>
                <c:pt idx="6">
                  <c:v>146626</c:v>
                </c:pt>
                <c:pt idx="7">
                  <c:v>142279</c:v>
                </c:pt>
              </c:numCache>
            </c:numRef>
          </c:yVal>
          <c:smooth val="1"/>
        </c:ser>
        <c:ser>
          <c:idx val="4"/>
          <c:order val="4"/>
          <c:tx>
            <c:strRef>
              <c:f>Pop!$A$6</c:f>
              <c:strCache>
                <c:ptCount val="1"/>
                <c:pt idx="0">
                  <c:v>Jungar</c:v>
                </c:pt>
              </c:strCache>
            </c:strRef>
          </c:tx>
          <c:spPr>
            <a:ln w="9525" cap="rnd">
              <a:solidFill>
                <a:schemeClr val="accent5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5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Pop!$B$1:$N$1</c:f>
              <c:numCache>
                <c:formatCode>General</c:formatCode>
                <c:ptCount val="13"/>
                <c:pt idx="0">
                  <c:v>2005</c:v>
                </c:pt>
                <c:pt idx="1">
                  <c:v>2006</c:v>
                </c:pt>
                <c:pt idx="2">
                  <c:v>2007</c:v>
                </c:pt>
                <c:pt idx="3">
                  <c:v>2008</c:v>
                </c:pt>
                <c:pt idx="4">
                  <c:v>2009</c:v>
                </c:pt>
                <c:pt idx="5">
                  <c:v>2010</c:v>
                </c:pt>
                <c:pt idx="6">
                  <c:v>2011</c:v>
                </c:pt>
                <c:pt idx="7">
                  <c:v>2012</c:v>
                </c:pt>
              </c:numCache>
            </c:numRef>
          </c:xVal>
          <c:yVal>
            <c:numRef>
              <c:f>Pop!$B$6:$N$6</c:f>
              <c:numCache>
                <c:formatCode>General</c:formatCode>
                <c:ptCount val="13"/>
                <c:pt idx="0">
                  <c:v>307901</c:v>
                </c:pt>
                <c:pt idx="1">
                  <c:v>235198</c:v>
                </c:pt>
                <c:pt idx="2">
                  <c:v>285433</c:v>
                </c:pt>
                <c:pt idx="3">
                  <c:v>291336</c:v>
                </c:pt>
                <c:pt idx="4">
                  <c:v>252105</c:v>
                </c:pt>
                <c:pt idx="5">
                  <c:v>307901</c:v>
                </c:pt>
                <c:pt idx="6">
                  <c:v>312632</c:v>
                </c:pt>
                <c:pt idx="7">
                  <c:v>308737</c:v>
                </c:pt>
              </c:numCache>
            </c:numRef>
          </c:yVal>
          <c:smooth val="1"/>
        </c:ser>
        <c:ser>
          <c:idx val="5"/>
          <c:order val="5"/>
          <c:tx>
            <c:strRef>
              <c:f>Pop!$A$7</c:f>
              <c:strCache>
                <c:ptCount val="1"/>
                <c:pt idx="0">
                  <c:v>Otog</c:v>
                </c:pt>
              </c:strCache>
            </c:strRef>
          </c:tx>
          <c:spPr>
            <a:ln w="9525" cap="rnd">
              <a:solidFill>
                <a:schemeClr val="accent6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6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6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6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6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Pop!$B$1:$N$1</c:f>
              <c:numCache>
                <c:formatCode>General</c:formatCode>
                <c:ptCount val="13"/>
                <c:pt idx="0">
                  <c:v>2005</c:v>
                </c:pt>
                <c:pt idx="1">
                  <c:v>2006</c:v>
                </c:pt>
                <c:pt idx="2">
                  <c:v>2007</c:v>
                </c:pt>
                <c:pt idx="3">
                  <c:v>2008</c:v>
                </c:pt>
                <c:pt idx="4">
                  <c:v>2009</c:v>
                </c:pt>
                <c:pt idx="5">
                  <c:v>2010</c:v>
                </c:pt>
                <c:pt idx="6">
                  <c:v>2011</c:v>
                </c:pt>
                <c:pt idx="7">
                  <c:v>2012</c:v>
                </c:pt>
              </c:numCache>
            </c:numRef>
          </c:xVal>
          <c:yVal>
            <c:numRef>
              <c:f>Pop!$B$7:$N$7</c:f>
              <c:numCache>
                <c:formatCode>General</c:formatCode>
                <c:ptCount val="13"/>
                <c:pt idx="0">
                  <c:v>97853</c:v>
                </c:pt>
                <c:pt idx="1">
                  <c:v>87994</c:v>
                </c:pt>
                <c:pt idx="2">
                  <c:v>94720</c:v>
                </c:pt>
                <c:pt idx="3">
                  <c:v>95955</c:v>
                </c:pt>
                <c:pt idx="4">
                  <c:v>81117</c:v>
                </c:pt>
                <c:pt idx="5">
                  <c:v>97853</c:v>
                </c:pt>
                <c:pt idx="6">
                  <c:v>98852</c:v>
                </c:pt>
                <c:pt idx="7">
                  <c:v>96588</c:v>
                </c:pt>
              </c:numCache>
            </c:numRef>
          </c:yVal>
          <c:smooth val="1"/>
        </c:ser>
        <c:ser>
          <c:idx val="6"/>
          <c:order val="6"/>
          <c:tx>
            <c:strRef>
              <c:f>Pop!$A$8</c:f>
              <c:strCache>
                <c:ptCount val="1"/>
                <c:pt idx="0">
                  <c:v>Otog Front</c:v>
                </c:pt>
              </c:strCache>
            </c:strRef>
          </c:tx>
          <c:spPr>
            <a:ln w="9525" cap="rnd">
              <a:solidFill>
                <a:schemeClr val="accent1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1">
                    <a:lumMod val="60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Pop!$B$1:$N$1</c:f>
              <c:numCache>
                <c:formatCode>General</c:formatCode>
                <c:ptCount val="13"/>
                <c:pt idx="0">
                  <c:v>2005</c:v>
                </c:pt>
                <c:pt idx="1">
                  <c:v>2006</c:v>
                </c:pt>
                <c:pt idx="2">
                  <c:v>2007</c:v>
                </c:pt>
                <c:pt idx="3">
                  <c:v>2008</c:v>
                </c:pt>
                <c:pt idx="4">
                  <c:v>2009</c:v>
                </c:pt>
                <c:pt idx="5">
                  <c:v>2010</c:v>
                </c:pt>
                <c:pt idx="6">
                  <c:v>2011</c:v>
                </c:pt>
                <c:pt idx="7">
                  <c:v>2012</c:v>
                </c:pt>
              </c:numCache>
            </c:numRef>
          </c:xVal>
          <c:yVal>
            <c:numRef>
              <c:f>Pop!$B$8:$N$8</c:f>
              <c:numCache>
                <c:formatCode>General</c:formatCode>
                <c:ptCount val="13"/>
                <c:pt idx="0">
                  <c:v>75961</c:v>
                </c:pt>
                <c:pt idx="1">
                  <c:v>73368</c:v>
                </c:pt>
                <c:pt idx="2">
                  <c:v>74226</c:v>
                </c:pt>
                <c:pt idx="3">
                  <c:v>75141</c:v>
                </c:pt>
                <c:pt idx="4">
                  <c:v>75782</c:v>
                </c:pt>
                <c:pt idx="5">
                  <c:v>75961</c:v>
                </c:pt>
                <c:pt idx="6">
                  <c:v>76085</c:v>
                </c:pt>
                <c:pt idx="7">
                  <c:v>76279</c:v>
                </c:pt>
              </c:numCache>
            </c:numRef>
          </c:yVal>
          <c:smooth val="1"/>
        </c:ser>
        <c:ser>
          <c:idx val="7"/>
          <c:order val="7"/>
          <c:tx>
            <c:strRef>
              <c:f>Pop!$A$9</c:f>
              <c:strCache>
                <c:ptCount val="1"/>
                <c:pt idx="0">
                  <c:v>Uxin</c:v>
                </c:pt>
              </c:strCache>
            </c:strRef>
          </c:tx>
          <c:spPr>
            <a:ln w="9525" cap="rnd">
              <a:solidFill>
                <a:schemeClr val="accent2">
                  <a:lumMod val="60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lumMod val="60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lumMod val="60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60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 cap="rnd">
                <a:solidFill>
                  <a:schemeClr val="accent2">
                    <a:lumMod val="60000"/>
                  </a:schemeClr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xVal>
            <c:numRef>
              <c:f>Pop!$B$1:$N$1</c:f>
              <c:numCache>
                <c:formatCode>General</c:formatCode>
                <c:ptCount val="13"/>
                <c:pt idx="0">
                  <c:v>2005</c:v>
                </c:pt>
                <c:pt idx="1">
                  <c:v>2006</c:v>
                </c:pt>
                <c:pt idx="2">
                  <c:v>2007</c:v>
                </c:pt>
                <c:pt idx="3">
                  <c:v>2008</c:v>
                </c:pt>
                <c:pt idx="4">
                  <c:v>2009</c:v>
                </c:pt>
                <c:pt idx="5">
                  <c:v>2010</c:v>
                </c:pt>
                <c:pt idx="6">
                  <c:v>2011</c:v>
                </c:pt>
                <c:pt idx="7">
                  <c:v>2012</c:v>
                </c:pt>
              </c:numCache>
            </c:numRef>
          </c:xVal>
          <c:yVal>
            <c:numRef>
              <c:f>Pop!$B$9:$N$9</c:f>
              <c:numCache>
                <c:formatCode>General</c:formatCode>
                <c:ptCount val="13"/>
                <c:pt idx="0">
                  <c:v>107808</c:v>
                </c:pt>
                <c:pt idx="1">
                  <c:v>100991</c:v>
                </c:pt>
                <c:pt idx="2">
                  <c:v>103066</c:v>
                </c:pt>
                <c:pt idx="3">
                  <c:v>104623</c:v>
                </c:pt>
                <c:pt idx="4">
                  <c:v>95051</c:v>
                </c:pt>
                <c:pt idx="5">
                  <c:v>107808</c:v>
                </c:pt>
                <c:pt idx="6">
                  <c:v>108925</c:v>
                </c:pt>
                <c:pt idx="7">
                  <c:v>108797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95657952"/>
        <c:axId val="195660672"/>
      </c:scatterChart>
      <c:valAx>
        <c:axId val="1956579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660672"/>
        <c:crosses val="autoZero"/>
        <c:crossBetween val="midCat"/>
      </c:valAx>
      <c:valAx>
        <c:axId val="1956606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565795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Return</a:t>
            </a:r>
            <a:r>
              <a:rPr lang="en-US" baseline="0"/>
              <a:t>ing Farmland Area (km 2 </a:t>
            </a:r>
            <a:r>
              <a:rPr lang="en-US" sz="1400" baseline="0"/>
              <a:t>)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Dalad Banner</c:v>
                </c:pt>
              </c:strCache>
            </c:strRef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Sheet1!$B$1:$E$1</c:f>
              <c:numCache>
                <c:formatCode>General</c:formatCode>
                <c:ptCount val="4"/>
                <c:pt idx="0">
                  <c:v>2007</c:v>
                </c:pt>
                <c:pt idx="1">
                  <c:v>2009</c:v>
                </c:pt>
                <c:pt idx="2">
                  <c:v>2011</c:v>
                </c:pt>
                <c:pt idx="3">
                  <c:v>2013</c:v>
                </c:pt>
              </c:numCache>
            </c:numRef>
          </c:xVal>
          <c:yVal>
            <c:numRef>
              <c:f>Sheet1!$B$2:$E$2</c:f>
              <c:numCache>
                <c:formatCode>General</c:formatCode>
                <c:ptCount val="4"/>
                <c:pt idx="0">
                  <c:v>4802</c:v>
                </c:pt>
                <c:pt idx="1">
                  <c:v>4800</c:v>
                </c:pt>
                <c:pt idx="2">
                  <c:v>4880</c:v>
                </c:pt>
                <c:pt idx="3">
                  <c:v>4880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Dongshen District</c:v>
                </c:pt>
              </c:strCache>
            </c:strRef>
          </c:tx>
          <c:spPr>
            <a:ln w="22225" cap="rnd">
              <a:solidFill>
                <a:schemeClr val="accent2"/>
              </a:solidFill>
            </a:ln>
            <a:effectLst>
              <a:glow rad="139700">
                <a:schemeClr val="accent2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2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Sheet1!$B$1:$E$1</c:f>
              <c:numCache>
                <c:formatCode>General</c:formatCode>
                <c:ptCount val="4"/>
                <c:pt idx="0">
                  <c:v>2007</c:v>
                </c:pt>
                <c:pt idx="1">
                  <c:v>2009</c:v>
                </c:pt>
                <c:pt idx="2">
                  <c:v>2011</c:v>
                </c:pt>
                <c:pt idx="3">
                  <c:v>2013</c:v>
                </c:pt>
              </c:numCache>
            </c:numRef>
          </c:xVal>
          <c:yVal>
            <c:numRef>
              <c:f>Sheet1!$B$3:$E$3</c:f>
              <c:numCache>
                <c:formatCode>General</c:formatCode>
                <c:ptCount val="4"/>
                <c:pt idx="0">
                  <c:v>1510</c:v>
                </c:pt>
                <c:pt idx="1">
                  <c:v>1510</c:v>
                </c:pt>
                <c:pt idx="2">
                  <c:v>1420</c:v>
                </c:pt>
                <c:pt idx="3">
                  <c:v>1630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Eijin Horo Banner</c:v>
                </c:pt>
              </c:strCache>
            </c:strRef>
          </c:tx>
          <c:spPr>
            <a:ln w="22225" cap="rnd">
              <a:solidFill>
                <a:schemeClr val="accent3"/>
              </a:solidFill>
            </a:ln>
            <a:effectLst>
              <a:glow rad="139700">
                <a:schemeClr val="accent3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3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Sheet1!$B$1:$E$1</c:f>
              <c:numCache>
                <c:formatCode>General</c:formatCode>
                <c:ptCount val="4"/>
                <c:pt idx="0">
                  <c:v>2007</c:v>
                </c:pt>
                <c:pt idx="1">
                  <c:v>2009</c:v>
                </c:pt>
                <c:pt idx="2">
                  <c:v>2011</c:v>
                </c:pt>
                <c:pt idx="3">
                  <c:v>2013</c:v>
                </c:pt>
              </c:numCache>
            </c:numRef>
          </c:xVal>
          <c:yVal>
            <c:numRef>
              <c:f>Sheet1!$B$4:$E$4</c:f>
              <c:numCache>
                <c:formatCode>General</c:formatCode>
                <c:ptCount val="4"/>
                <c:pt idx="0">
                  <c:v>4681.5</c:v>
                </c:pt>
                <c:pt idx="1">
                  <c:v>4681.5</c:v>
                </c:pt>
                <c:pt idx="2">
                  <c:v>4540</c:v>
                </c:pt>
                <c:pt idx="3">
                  <c:v>4660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Hanggin Banner</c:v>
                </c:pt>
              </c:strCache>
            </c:strRef>
          </c:tx>
          <c:spPr>
            <a:ln w="22225" cap="rnd">
              <a:solidFill>
                <a:schemeClr val="accent4"/>
              </a:solidFill>
            </a:ln>
            <a:effectLst>
              <a:glow rad="139700">
                <a:schemeClr val="accent4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4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Sheet1!$B$1:$E$1</c:f>
              <c:numCache>
                <c:formatCode>General</c:formatCode>
                <c:ptCount val="4"/>
                <c:pt idx="0">
                  <c:v>2007</c:v>
                </c:pt>
                <c:pt idx="1">
                  <c:v>2009</c:v>
                </c:pt>
                <c:pt idx="2">
                  <c:v>2011</c:v>
                </c:pt>
                <c:pt idx="3">
                  <c:v>2013</c:v>
                </c:pt>
              </c:numCache>
            </c:numRef>
          </c:xVal>
          <c:yVal>
            <c:numRef>
              <c:f>Sheet1!$B$5:$E$5</c:f>
              <c:numCache>
                <c:formatCode>General</c:formatCode>
                <c:ptCount val="4"/>
                <c:pt idx="0">
                  <c:v>11059.3</c:v>
                </c:pt>
                <c:pt idx="1">
                  <c:v>11059.3</c:v>
                </c:pt>
                <c:pt idx="2">
                  <c:v>12690</c:v>
                </c:pt>
                <c:pt idx="3">
                  <c:v>13330</c:v>
                </c:pt>
              </c:numCache>
            </c:numRef>
          </c:yVal>
          <c:smooth val="1"/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Jungar Banner</c:v>
                </c:pt>
              </c:strCache>
            </c:strRef>
          </c:tx>
          <c:spPr>
            <a:ln w="22225" cap="rnd">
              <a:solidFill>
                <a:schemeClr val="accent5"/>
              </a:solidFill>
            </a:ln>
            <a:effectLst>
              <a:glow rad="139700">
                <a:schemeClr val="accent5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5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Sheet1!$B$1:$E$1</c:f>
              <c:numCache>
                <c:formatCode>General</c:formatCode>
                <c:ptCount val="4"/>
                <c:pt idx="0">
                  <c:v>2007</c:v>
                </c:pt>
                <c:pt idx="1">
                  <c:v>2009</c:v>
                </c:pt>
                <c:pt idx="2">
                  <c:v>2011</c:v>
                </c:pt>
                <c:pt idx="3">
                  <c:v>2013</c:v>
                </c:pt>
              </c:numCache>
            </c:numRef>
          </c:xVal>
          <c:yVal>
            <c:numRef>
              <c:f>Sheet1!$B$6:$E$6</c:f>
              <c:numCache>
                <c:formatCode>General</c:formatCode>
                <c:ptCount val="4"/>
                <c:pt idx="0">
                  <c:v>5202</c:v>
                </c:pt>
                <c:pt idx="1">
                  <c:v>5202</c:v>
                </c:pt>
                <c:pt idx="2">
                  <c:v>4620</c:v>
                </c:pt>
                <c:pt idx="3">
                  <c:v>4750</c:v>
                </c:pt>
              </c:numCache>
            </c:numRef>
          </c:yVal>
          <c:smooth val="1"/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Otog Banner</c:v>
                </c:pt>
              </c:strCache>
            </c:strRef>
          </c:tx>
          <c:spPr>
            <a:ln w="22225" cap="rnd">
              <a:solidFill>
                <a:schemeClr val="accent6"/>
              </a:solidFill>
            </a:ln>
            <a:effectLst>
              <a:glow rad="139700">
                <a:schemeClr val="accent6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6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Sheet1!$B$1:$E$1</c:f>
              <c:numCache>
                <c:formatCode>General</c:formatCode>
                <c:ptCount val="4"/>
                <c:pt idx="0">
                  <c:v>2007</c:v>
                </c:pt>
                <c:pt idx="1">
                  <c:v>2009</c:v>
                </c:pt>
                <c:pt idx="2">
                  <c:v>2011</c:v>
                </c:pt>
                <c:pt idx="3">
                  <c:v>2013</c:v>
                </c:pt>
              </c:numCache>
            </c:numRef>
          </c:xVal>
          <c:yVal>
            <c:numRef>
              <c:f>Sheet1!$B$7:$E$7</c:f>
              <c:numCache>
                <c:formatCode>General</c:formatCode>
                <c:ptCount val="4"/>
                <c:pt idx="0">
                  <c:v>16019.3</c:v>
                </c:pt>
                <c:pt idx="1">
                  <c:v>16019.3</c:v>
                </c:pt>
                <c:pt idx="2">
                  <c:v>18130</c:v>
                </c:pt>
                <c:pt idx="3">
                  <c:v>20450</c:v>
                </c:pt>
              </c:numCache>
            </c:numRef>
          </c:yVal>
          <c:smooth val="1"/>
        </c:ser>
        <c:ser>
          <c:idx val="6"/>
          <c:order val="6"/>
          <c:tx>
            <c:strRef>
              <c:f>Sheet1!$A$8</c:f>
              <c:strCache>
                <c:ptCount val="1"/>
                <c:pt idx="0">
                  <c:v>Otog Front Banner</c:v>
                </c:pt>
              </c:strCache>
            </c:strRef>
          </c:tx>
          <c:spPr>
            <a:ln w="22225" cap="rnd">
              <a:solidFill>
                <a:schemeClr val="accent1">
                  <a:lumMod val="60000"/>
                </a:schemeClr>
              </a:solidFill>
            </a:ln>
            <a:effectLst>
              <a:glow rad="139700">
                <a:schemeClr val="accent1">
                  <a:lumMod val="60000"/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1">
                  <a:lumMod val="60000"/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lumMod val="60000"/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Sheet1!$B$1:$E$1</c:f>
              <c:numCache>
                <c:formatCode>General</c:formatCode>
                <c:ptCount val="4"/>
                <c:pt idx="0">
                  <c:v>2007</c:v>
                </c:pt>
                <c:pt idx="1">
                  <c:v>2009</c:v>
                </c:pt>
                <c:pt idx="2">
                  <c:v>2011</c:v>
                </c:pt>
                <c:pt idx="3">
                  <c:v>2013</c:v>
                </c:pt>
              </c:numCache>
            </c:numRef>
          </c:xVal>
          <c:yVal>
            <c:numRef>
              <c:f>Sheet1!$B$8:$E$8</c:f>
              <c:numCache>
                <c:formatCode>General</c:formatCode>
                <c:ptCount val="4"/>
                <c:pt idx="0">
                  <c:v>8833.1</c:v>
                </c:pt>
                <c:pt idx="1">
                  <c:v>8333.1</c:v>
                </c:pt>
                <c:pt idx="2">
                  <c:v>9920</c:v>
                </c:pt>
                <c:pt idx="3">
                  <c:v>11080</c:v>
                </c:pt>
              </c:numCache>
            </c:numRef>
          </c:yVal>
          <c:smooth val="1"/>
        </c:ser>
        <c:ser>
          <c:idx val="7"/>
          <c:order val="7"/>
          <c:tx>
            <c:strRef>
              <c:f>Sheet1!$A$9</c:f>
              <c:strCache>
                <c:ptCount val="1"/>
                <c:pt idx="0">
                  <c:v>Uxin Banner</c:v>
                </c:pt>
              </c:strCache>
            </c:strRef>
          </c:tx>
          <c:spPr>
            <a:ln w="22225" cap="rnd">
              <a:solidFill>
                <a:schemeClr val="accent2">
                  <a:lumMod val="60000"/>
                </a:schemeClr>
              </a:solidFill>
            </a:ln>
            <a:effectLst>
              <a:glow rad="139700">
                <a:schemeClr val="accent2">
                  <a:lumMod val="60000"/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2">
                  <a:lumMod val="60000"/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2">
                    <a:lumMod val="60000"/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Sheet1!$B$1:$E$1</c:f>
              <c:numCache>
                <c:formatCode>General</c:formatCode>
                <c:ptCount val="4"/>
                <c:pt idx="0">
                  <c:v>2007</c:v>
                </c:pt>
                <c:pt idx="1">
                  <c:v>2009</c:v>
                </c:pt>
                <c:pt idx="2">
                  <c:v>2011</c:v>
                </c:pt>
                <c:pt idx="3">
                  <c:v>2013</c:v>
                </c:pt>
              </c:numCache>
            </c:numRef>
          </c:xVal>
          <c:yVal>
            <c:numRef>
              <c:f>Sheet1!$B$9:$E$9</c:f>
              <c:numCache>
                <c:formatCode>General</c:formatCode>
                <c:ptCount val="4"/>
                <c:pt idx="0">
                  <c:v>6668</c:v>
                </c:pt>
                <c:pt idx="1">
                  <c:v>6668</c:v>
                </c:pt>
                <c:pt idx="2">
                  <c:v>8810</c:v>
                </c:pt>
                <c:pt idx="3">
                  <c:v>8810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10377936"/>
        <c:axId val="310376848"/>
      </c:scatterChart>
      <c:valAx>
        <c:axId val="3103779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0376848"/>
        <c:crosses val="autoZero"/>
        <c:crossBetween val="midCat"/>
      </c:valAx>
      <c:valAx>
        <c:axId val="3103768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037793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GDP</a:t>
            </a:r>
            <a:r>
              <a:rPr lang="en-US" baseline="0"/>
              <a:t> (Billion USD )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Sheet2!$A$2</c:f>
              <c:strCache>
                <c:ptCount val="1"/>
                <c:pt idx="0">
                  <c:v>Dalad Banner</c:v>
                </c:pt>
              </c:strCache>
            </c:strRef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Sheet2!$B$1:$J$1</c:f>
              <c:numCache>
                <c:formatCode>General</c:formatCode>
                <c:ptCount val="9"/>
                <c:pt idx="0">
                  <c:v>2007</c:v>
                </c:pt>
                <c:pt idx="1">
                  <c:v>2009</c:v>
                </c:pt>
                <c:pt idx="2">
                  <c:v>2011</c:v>
                </c:pt>
                <c:pt idx="3">
                  <c:v>2013</c:v>
                </c:pt>
              </c:numCache>
            </c:numRef>
          </c:xVal>
          <c:yVal>
            <c:numRef>
              <c:f>Sheet2!$B$2:$J$2</c:f>
              <c:numCache>
                <c:formatCode>0.000</c:formatCode>
                <c:ptCount val="9"/>
                <c:pt idx="0">
                  <c:v>2.1898529693617719</c:v>
                </c:pt>
                <c:pt idx="1">
                  <c:v>4.1010808119270088</c:v>
                </c:pt>
                <c:pt idx="2">
                  <c:v>6.4047993143836592</c:v>
                </c:pt>
                <c:pt idx="3">
                  <c:v>78.73770491803279</c:v>
                </c:pt>
              </c:numCache>
            </c:numRef>
          </c:yVal>
          <c:smooth val="1"/>
        </c:ser>
        <c:ser>
          <c:idx val="1"/>
          <c:order val="1"/>
          <c:tx>
            <c:strRef>
              <c:f>Sheet2!$A$3</c:f>
              <c:strCache>
                <c:ptCount val="1"/>
                <c:pt idx="0">
                  <c:v>Dongshen District</c:v>
                </c:pt>
              </c:strCache>
            </c:strRef>
          </c:tx>
          <c:spPr>
            <a:ln w="22225" cap="rnd">
              <a:solidFill>
                <a:schemeClr val="accent2"/>
              </a:solidFill>
            </a:ln>
            <a:effectLst>
              <a:glow rad="139700">
                <a:schemeClr val="accent2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2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Sheet2!$B$1:$J$1</c:f>
              <c:numCache>
                <c:formatCode>General</c:formatCode>
                <c:ptCount val="9"/>
                <c:pt idx="0">
                  <c:v>2007</c:v>
                </c:pt>
                <c:pt idx="1">
                  <c:v>2009</c:v>
                </c:pt>
                <c:pt idx="2">
                  <c:v>2011</c:v>
                </c:pt>
                <c:pt idx="3">
                  <c:v>2013</c:v>
                </c:pt>
              </c:numCache>
            </c:numRef>
          </c:xVal>
          <c:yVal>
            <c:numRef>
              <c:f>Sheet2!$B$3:$J$3</c:f>
              <c:numCache>
                <c:formatCode>0.000</c:formatCode>
                <c:ptCount val="9"/>
                <c:pt idx="0">
                  <c:v>0.412490790076325</c:v>
                </c:pt>
                <c:pt idx="1">
                  <c:v>7.4309481268855633</c:v>
                </c:pt>
                <c:pt idx="2">
                  <c:v>12.113507594153216</c:v>
                </c:pt>
                <c:pt idx="3">
                  <c:v>144.31147540983608</c:v>
                </c:pt>
              </c:numCache>
            </c:numRef>
          </c:yVal>
          <c:smooth val="1"/>
        </c:ser>
        <c:ser>
          <c:idx val="2"/>
          <c:order val="2"/>
          <c:tx>
            <c:strRef>
              <c:f>Sheet2!$A$4</c:f>
              <c:strCache>
                <c:ptCount val="1"/>
                <c:pt idx="0">
                  <c:v>Eijin Horo Banner</c:v>
                </c:pt>
              </c:strCache>
            </c:strRef>
          </c:tx>
          <c:spPr>
            <a:ln w="22225" cap="rnd">
              <a:solidFill>
                <a:schemeClr val="accent3"/>
              </a:solidFill>
            </a:ln>
            <a:effectLst>
              <a:glow rad="139700">
                <a:schemeClr val="accent3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3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Sheet2!$B$1:$J$1</c:f>
              <c:numCache>
                <c:formatCode>General</c:formatCode>
                <c:ptCount val="9"/>
                <c:pt idx="0">
                  <c:v>2007</c:v>
                </c:pt>
                <c:pt idx="1">
                  <c:v>2009</c:v>
                </c:pt>
                <c:pt idx="2">
                  <c:v>2011</c:v>
                </c:pt>
                <c:pt idx="3">
                  <c:v>2013</c:v>
                </c:pt>
              </c:numCache>
            </c:numRef>
          </c:xVal>
          <c:yVal>
            <c:numRef>
              <c:f>Sheet2!$B$4:$J$4</c:f>
              <c:numCache>
                <c:formatCode>0.000</c:formatCode>
                <c:ptCount val="9"/>
                <c:pt idx="0">
                  <c:v>2.7432029132327571</c:v>
                </c:pt>
                <c:pt idx="1">
                  <c:v>7.227234117336927</c:v>
                </c:pt>
                <c:pt idx="2">
                  <c:v>8.9503086860607226</c:v>
                </c:pt>
                <c:pt idx="3">
                  <c:v>105.8360655737705</c:v>
                </c:pt>
              </c:numCache>
            </c:numRef>
          </c:yVal>
          <c:smooth val="1"/>
        </c:ser>
        <c:ser>
          <c:idx val="3"/>
          <c:order val="3"/>
          <c:tx>
            <c:strRef>
              <c:f>Sheet2!$A$5</c:f>
              <c:strCache>
                <c:ptCount val="1"/>
                <c:pt idx="0">
                  <c:v>Hanggin Banner</c:v>
                </c:pt>
              </c:strCache>
            </c:strRef>
          </c:tx>
          <c:spPr>
            <a:ln w="22225" cap="rnd">
              <a:solidFill>
                <a:schemeClr val="accent4"/>
              </a:solidFill>
            </a:ln>
            <a:effectLst>
              <a:glow rad="139700">
                <a:schemeClr val="accent4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4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Sheet2!$B$1:$J$1</c:f>
              <c:numCache>
                <c:formatCode>General</c:formatCode>
                <c:ptCount val="9"/>
                <c:pt idx="0">
                  <c:v>2007</c:v>
                </c:pt>
                <c:pt idx="1">
                  <c:v>2009</c:v>
                </c:pt>
                <c:pt idx="2">
                  <c:v>2011</c:v>
                </c:pt>
                <c:pt idx="3">
                  <c:v>2013</c:v>
                </c:pt>
              </c:numCache>
            </c:numRef>
          </c:xVal>
          <c:yVal>
            <c:numRef>
              <c:f>Sheet2!$B$5:$J$5</c:f>
              <c:numCache>
                <c:formatCode>0.000</c:formatCode>
                <c:ptCount val="9"/>
                <c:pt idx="0">
                  <c:v>0.40809900610574151</c:v>
                </c:pt>
                <c:pt idx="1">
                  <c:v>0.61202073752965647</c:v>
                </c:pt>
                <c:pt idx="2">
                  <c:v>0.92812137948547024</c:v>
                </c:pt>
                <c:pt idx="3">
                  <c:v>12.622950819672132</c:v>
                </c:pt>
              </c:numCache>
            </c:numRef>
          </c:yVal>
          <c:smooth val="1"/>
        </c:ser>
        <c:ser>
          <c:idx val="4"/>
          <c:order val="4"/>
          <c:tx>
            <c:strRef>
              <c:f>Sheet2!$A$6</c:f>
              <c:strCache>
                <c:ptCount val="1"/>
                <c:pt idx="0">
                  <c:v>Jungar Banner</c:v>
                </c:pt>
              </c:strCache>
            </c:strRef>
          </c:tx>
          <c:spPr>
            <a:ln w="22225" cap="rnd">
              <a:solidFill>
                <a:schemeClr val="accent5"/>
              </a:solidFill>
            </a:ln>
            <a:effectLst>
              <a:glow rad="139700">
                <a:schemeClr val="accent5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5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Sheet2!$B$1:$J$1</c:f>
              <c:numCache>
                <c:formatCode>General</c:formatCode>
                <c:ptCount val="9"/>
                <c:pt idx="0">
                  <c:v>2007</c:v>
                </c:pt>
                <c:pt idx="1">
                  <c:v>2009</c:v>
                </c:pt>
                <c:pt idx="2">
                  <c:v>2011</c:v>
                </c:pt>
                <c:pt idx="3">
                  <c:v>2013</c:v>
                </c:pt>
              </c:numCache>
            </c:numRef>
          </c:xVal>
          <c:yVal>
            <c:numRef>
              <c:f>Sheet2!$B$6:$J$6</c:f>
              <c:numCache>
                <c:formatCode>0.000</c:formatCode>
                <c:ptCount val="9"/>
                <c:pt idx="0">
                  <c:v>4.1074117679270588</c:v>
                </c:pt>
                <c:pt idx="1">
                  <c:v>7.9007644767288605</c:v>
                </c:pt>
                <c:pt idx="2">
                  <c:v>13.173038772238886</c:v>
                </c:pt>
                <c:pt idx="3">
                  <c:v>172.21311475409837</c:v>
                </c:pt>
              </c:numCache>
            </c:numRef>
          </c:yVal>
          <c:smooth val="1"/>
        </c:ser>
        <c:ser>
          <c:idx val="5"/>
          <c:order val="5"/>
          <c:tx>
            <c:strRef>
              <c:f>Sheet2!$A$7</c:f>
              <c:strCache>
                <c:ptCount val="1"/>
                <c:pt idx="0">
                  <c:v>Otog Banner</c:v>
                </c:pt>
              </c:strCache>
            </c:strRef>
          </c:tx>
          <c:spPr>
            <a:ln w="22225" cap="rnd">
              <a:solidFill>
                <a:schemeClr val="accent6"/>
              </a:solidFill>
            </a:ln>
            <a:effectLst>
              <a:glow rad="139700">
                <a:schemeClr val="accent6"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6"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Sheet2!$B$1:$J$1</c:f>
              <c:numCache>
                <c:formatCode>General</c:formatCode>
                <c:ptCount val="9"/>
                <c:pt idx="0">
                  <c:v>2007</c:v>
                </c:pt>
                <c:pt idx="1">
                  <c:v>2009</c:v>
                </c:pt>
                <c:pt idx="2">
                  <c:v>2011</c:v>
                </c:pt>
                <c:pt idx="3">
                  <c:v>2013</c:v>
                </c:pt>
              </c:numCache>
            </c:numRef>
          </c:xVal>
          <c:yVal>
            <c:numRef>
              <c:f>Sheet2!$B$7:$J$7</c:f>
              <c:numCache>
                <c:formatCode>0.000</c:formatCode>
                <c:ptCount val="9"/>
                <c:pt idx="0">
                  <c:v>1.5104180927087039</c:v>
                </c:pt>
                <c:pt idx="1">
                  <c:v>3.2491725491344723</c:v>
                </c:pt>
                <c:pt idx="2">
                  <c:v>5.2244917392753418</c:v>
                </c:pt>
                <c:pt idx="3">
                  <c:v>70.508196721311478</c:v>
                </c:pt>
              </c:numCache>
            </c:numRef>
          </c:yVal>
          <c:smooth val="1"/>
        </c:ser>
        <c:ser>
          <c:idx val="6"/>
          <c:order val="6"/>
          <c:tx>
            <c:strRef>
              <c:f>Sheet2!$A$8</c:f>
              <c:strCache>
                <c:ptCount val="1"/>
                <c:pt idx="0">
                  <c:v>Otog Front Banner</c:v>
                </c:pt>
              </c:strCache>
            </c:strRef>
          </c:tx>
          <c:spPr>
            <a:ln w="22225" cap="rnd">
              <a:solidFill>
                <a:schemeClr val="accent1">
                  <a:lumMod val="60000"/>
                </a:schemeClr>
              </a:solidFill>
            </a:ln>
            <a:effectLst>
              <a:glow rad="139700">
                <a:schemeClr val="accent1">
                  <a:lumMod val="60000"/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1">
                  <a:lumMod val="60000"/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lumMod val="60000"/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Sheet2!$B$1:$J$1</c:f>
              <c:numCache>
                <c:formatCode>General</c:formatCode>
                <c:ptCount val="9"/>
                <c:pt idx="0">
                  <c:v>2007</c:v>
                </c:pt>
                <c:pt idx="1">
                  <c:v>2009</c:v>
                </c:pt>
                <c:pt idx="2">
                  <c:v>2011</c:v>
                </c:pt>
                <c:pt idx="3">
                  <c:v>2013</c:v>
                </c:pt>
              </c:numCache>
            </c:numRef>
          </c:xVal>
          <c:yVal>
            <c:numRef>
              <c:f>Sheet2!$B$8:$J$8</c:f>
              <c:numCache>
                <c:formatCode>0.000</c:formatCode>
                <c:ptCount val="9"/>
                <c:pt idx="0">
                  <c:v>0.31336418147468714</c:v>
                </c:pt>
                <c:pt idx="1">
                  <c:v>0.53557306464368359</c:v>
                </c:pt>
                <c:pt idx="2">
                  <c:v>1.0801631512958467</c:v>
                </c:pt>
                <c:pt idx="3">
                  <c:v>19.393442622950822</c:v>
                </c:pt>
              </c:numCache>
            </c:numRef>
          </c:yVal>
          <c:smooth val="1"/>
        </c:ser>
        <c:ser>
          <c:idx val="7"/>
          <c:order val="7"/>
          <c:tx>
            <c:strRef>
              <c:f>Sheet2!$A$9</c:f>
              <c:strCache>
                <c:ptCount val="1"/>
                <c:pt idx="0">
                  <c:v>Uxin Banner</c:v>
                </c:pt>
              </c:strCache>
            </c:strRef>
          </c:tx>
          <c:spPr>
            <a:ln w="22225" cap="rnd">
              <a:solidFill>
                <a:schemeClr val="accent2">
                  <a:lumMod val="60000"/>
                </a:schemeClr>
              </a:solidFill>
            </a:ln>
            <a:effectLst>
              <a:glow rad="139700">
                <a:schemeClr val="accent2">
                  <a:lumMod val="60000"/>
                  <a:satMod val="175000"/>
                  <a:alpha val="14000"/>
                </a:schemeClr>
              </a:glow>
            </a:effectLst>
          </c:spPr>
          <c:marker>
            <c:symbol val="circle"/>
            <c:size val="3"/>
            <c:spPr>
              <a:solidFill>
                <a:schemeClr val="accent2">
                  <a:lumMod val="60000"/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2">
                    <a:lumMod val="60000"/>
                    <a:satMod val="175000"/>
                    <a:alpha val="25000"/>
                  </a:schemeClr>
                </a:glow>
              </a:effectLst>
            </c:spPr>
          </c:marker>
          <c:xVal>
            <c:numRef>
              <c:f>Sheet2!$B$1:$J$1</c:f>
              <c:numCache>
                <c:formatCode>General</c:formatCode>
                <c:ptCount val="9"/>
                <c:pt idx="0">
                  <c:v>2007</c:v>
                </c:pt>
                <c:pt idx="1">
                  <c:v>2009</c:v>
                </c:pt>
                <c:pt idx="2">
                  <c:v>2011</c:v>
                </c:pt>
                <c:pt idx="3">
                  <c:v>2013</c:v>
                </c:pt>
              </c:numCache>
            </c:numRef>
          </c:xVal>
          <c:yVal>
            <c:numRef>
              <c:f>Sheet2!$B$9:$J$9</c:f>
              <c:numCache>
                <c:formatCode>0.000</c:formatCode>
                <c:ptCount val="9"/>
                <c:pt idx="0">
                  <c:v>0.95843714919365874</c:v>
                </c:pt>
                <c:pt idx="1">
                  <c:v>2.2426115228024956</c:v>
                </c:pt>
                <c:pt idx="2">
                  <c:v>3.8091383770572458</c:v>
                </c:pt>
                <c:pt idx="3">
                  <c:v>61.967213114754102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06325600"/>
        <c:axId val="306327232"/>
      </c:scatterChart>
      <c:valAx>
        <c:axId val="3063256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6327232"/>
        <c:crosses val="autoZero"/>
        <c:crossBetween val="midCat"/>
      </c:valAx>
      <c:valAx>
        <c:axId val="3063272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65000"/>
                  <a:lumOff val="35000"/>
                  <a:alpha val="75000"/>
                </a:schemeClr>
              </a:solidFill>
              <a:round/>
            </a:ln>
            <a:effectLst/>
          </c:spPr>
        </c:majorGridlines>
        <c:numFmt formatCode="0.0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632560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t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8">
  <cs:axisTitle>
    <cs:lnRef idx="0"/>
    <cs:fillRef idx="0"/>
    <cs:effectRef idx="0"/>
    <cs:fontRef idx="minor">
      <a:schemeClr val="lt1">
        <a:lumMod val="7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900" kern="1200"/>
    <cs:bodyPr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45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3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7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dk1">
            <a:lumMod val="65000"/>
            <a:lumOff val="35000"/>
            <a:alpha val="2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  <a:round/>
      </a:ln>
    </cs:spPr>
    <cs:defRPr sz="900" kern="1200"/>
    <cs:bodyPr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8DABE-BD19-40D9-9872-1E8B887F018B}" type="datetimeFigureOut">
              <a:rPr lang="en-US" smtClean="0"/>
              <a:t>12/16/2015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05B4-DACE-4A5B-8A3B-39A3BED2C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9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8DABE-BD19-40D9-9872-1E8B887F018B}" type="datetimeFigureOut">
              <a:rPr lang="en-US" smtClean="0"/>
              <a:t>12/16/2015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05B4-DACE-4A5B-8A3B-39A3BED2C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672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8DABE-BD19-40D9-9872-1E8B887F018B}" type="datetimeFigureOut">
              <a:rPr lang="en-US" smtClean="0"/>
              <a:t>12/16/2015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05B4-DACE-4A5B-8A3B-39A3BED2C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7741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8DABE-BD19-40D9-9872-1E8B887F018B}" type="datetimeFigureOut">
              <a:rPr lang="en-US" smtClean="0"/>
              <a:t>12/16/2015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05B4-DACE-4A5B-8A3B-39A3BED2C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053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8DABE-BD19-40D9-9872-1E8B887F018B}" type="datetimeFigureOut">
              <a:rPr lang="en-US" smtClean="0"/>
              <a:t>12/16/2015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05B4-DACE-4A5B-8A3B-39A3BED2C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953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8DABE-BD19-40D9-9872-1E8B887F018B}" type="datetimeFigureOut">
              <a:rPr lang="en-US" smtClean="0"/>
              <a:t>12/16/2015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05B4-DACE-4A5B-8A3B-39A3BED2C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575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8DABE-BD19-40D9-9872-1E8B887F018B}" type="datetimeFigureOut">
              <a:rPr lang="en-US" smtClean="0"/>
              <a:t>12/16/2015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05B4-DACE-4A5B-8A3B-39A3BED2C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2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8DABE-BD19-40D9-9872-1E8B887F018B}" type="datetimeFigureOut">
              <a:rPr lang="en-US" smtClean="0"/>
              <a:t>12/16/2015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05B4-DACE-4A5B-8A3B-39A3BED2C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79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8DABE-BD19-40D9-9872-1E8B887F018B}" type="datetimeFigureOut">
              <a:rPr lang="en-US" smtClean="0"/>
              <a:t>12/16/2015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05B4-DACE-4A5B-8A3B-39A3BED2C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854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8DABE-BD19-40D9-9872-1E8B887F018B}" type="datetimeFigureOut">
              <a:rPr lang="en-US" smtClean="0"/>
              <a:t>12/16/2015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05B4-DACE-4A5B-8A3B-39A3BED2C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664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58DABE-BD19-40D9-9872-1E8B887F018B}" type="datetimeFigureOut">
              <a:rPr lang="en-US" smtClean="0"/>
              <a:t>12/16/2015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705B4-DACE-4A5B-8A3B-39A3BED2C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046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58DABE-BD19-40D9-9872-1E8B887F018B}" type="datetimeFigureOut">
              <a:rPr lang="en-US" smtClean="0"/>
              <a:t>12/16/2015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F705B4-DACE-4A5B-8A3B-39A3BED2CD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465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25563"/>
          </a:xfrm>
        </p:spPr>
        <p:txBody>
          <a:bodyPr/>
          <a:lstStyle/>
          <a:p>
            <a:r>
              <a:rPr lang="en-US" b="1" dirty="0" smtClean="0">
                <a:latin typeface="+mn-lt"/>
              </a:rPr>
              <a:t>Factors affect the Population distribution in Ordos city, Inner Mongolia, P.R China  </a:t>
            </a:r>
            <a:endParaRPr lang="en-US" b="1" dirty="0">
              <a:latin typeface="+mn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2538" y="2093357"/>
            <a:ext cx="7009461" cy="473686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10451" y="2247900"/>
            <a:ext cx="2571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Inner Mongolia Province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329376" y="4354393"/>
            <a:ext cx="2571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Ordos City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8505714" y="4205009"/>
            <a:ext cx="581025" cy="161925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63" y="4062884"/>
            <a:ext cx="5095875" cy="248158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2228594"/>
            <a:ext cx="2426585" cy="183429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6585" y="1425660"/>
            <a:ext cx="2755953" cy="263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433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99" y="97699"/>
            <a:ext cx="4778809" cy="825580"/>
          </a:xfrm>
        </p:spPr>
        <p:txBody>
          <a:bodyPr>
            <a:normAutofit/>
          </a:bodyPr>
          <a:lstStyle/>
          <a:p>
            <a:r>
              <a:rPr lang="en-US" sz="3200" b="1" dirty="0" smtClean="0"/>
              <a:t>Data Collection &amp; Processing 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399" y="923279"/>
            <a:ext cx="7158024" cy="4181381"/>
          </a:xfrm>
        </p:spPr>
        <p:txBody>
          <a:bodyPr>
            <a:normAutofit/>
          </a:bodyPr>
          <a:lstStyle/>
          <a:p>
            <a:r>
              <a:rPr lang="en-US" sz="1600" dirty="0" smtClean="0"/>
              <a:t>DMSP/OLS From NOAA </a:t>
            </a:r>
          </a:p>
          <a:p>
            <a:r>
              <a:rPr lang="en-US" sz="1600" dirty="0" smtClean="0"/>
              <a:t>Statistics Year Book in County Level (Publish as Paper based)</a:t>
            </a:r>
          </a:p>
          <a:p>
            <a:pPr lvl="1"/>
            <a:r>
              <a:rPr lang="en-US" sz="1400" dirty="0" smtClean="0"/>
              <a:t>Population, Grass Land area, </a:t>
            </a:r>
            <a:r>
              <a:rPr lang="en-US" sz="1400" dirty="0" smtClean="0"/>
              <a:t>G</a:t>
            </a:r>
            <a:r>
              <a:rPr lang="en-US" altLang="zh-CN" sz="1400" dirty="0" smtClean="0"/>
              <a:t>ross Regional Product </a:t>
            </a:r>
            <a:r>
              <a:rPr lang="en-US" sz="1400" dirty="0" smtClean="0"/>
              <a:t>GRP  </a:t>
            </a:r>
          </a:p>
          <a:p>
            <a:pPr lvl="2"/>
            <a:r>
              <a:rPr lang="en-US" sz="1200" dirty="0" smtClean="0"/>
              <a:t>Returning Farmland Forest Program 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10022447"/>
              </p:ext>
            </p:extLst>
          </p:nvPr>
        </p:nvGraphicFramePr>
        <p:xfrm>
          <a:off x="0" y="3416933"/>
          <a:ext cx="5575177" cy="34667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47097962"/>
              </p:ext>
            </p:extLst>
          </p:nvPr>
        </p:nvGraphicFramePr>
        <p:xfrm>
          <a:off x="5575176" y="702098"/>
          <a:ext cx="5291091" cy="26844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87986087"/>
              </p:ext>
            </p:extLst>
          </p:nvPr>
        </p:nvGraphicFramePr>
        <p:xfrm>
          <a:off x="5575176" y="3412178"/>
          <a:ext cx="5291091" cy="34458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445760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3853230" cy="328911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47762" y="2797791"/>
            <a:ext cx="2210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2007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4842" y="0"/>
            <a:ext cx="3978303" cy="32891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852419" y="2797791"/>
            <a:ext cx="6527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2009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289111"/>
            <a:ext cx="4079933" cy="3330054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835725" y="6086900"/>
            <a:ext cx="2210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2011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5080" y="3289110"/>
            <a:ext cx="3942590" cy="333005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838771" y="6065168"/>
            <a:ext cx="2210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2013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332867" y="205832"/>
            <a:ext cx="3202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</a:t>
            </a:r>
            <a:r>
              <a:rPr lang="en-US" altLang="zh-CN" dirty="0" smtClean="0"/>
              <a:t>aster Clip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31533" y="696948"/>
            <a:ext cx="4346775" cy="207727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9142367" y="2982457"/>
            <a:ext cx="3202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Zonal Statistics</a:t>
            </a:r>
            <a:endParaRPr lang="en-US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79449" y="3654799"/>
            <a:ext cx="4412552" cy="2733741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71067" y="2971903"/>
            <a:ext cx="472052" cy="682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59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368308" y="268217"/>
            <a:ext cx="1041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2007 OLS</a:t>
            </a:r>
            <a:endParaRPr lang="en-US" sz="1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0396" y="673740"/>
            <a:ext cx="3554028" cy="371627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900267" y="4843159"/>
            <a:ext cx="3835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2013 OLS</a:t>
            </a:r>
            <a:endParaRPr lang="en-US" sz="14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98" y="690952"/>
            <a:ext cx="4039341" cy="186730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98" y="3312067"/>
            <a:ext cx="4285097" cy="124217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368308" y="2676888"/>
            <a:ext cx="3835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2009 OLS </a:t>
            </a:r>
            <a:endParaRPr lang="en-US" sz="1400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32" y="5334433"/>
            <a:ext cx="4296963" cy="1190919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368308" y="4846304"/>
            <a:ext cx="3835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2011 OLS</a:t>
            </a:r>
            <a:endParaRPr lang="en-US" sz="1400" dirty="0"/>
          </a:p>
        </p:txBody>
      </p:sp>
      <p:sp>
        <p:nvSpPr>
          <p:cNvPr id="18" name="TextBox 17"/>
          <p:cNvSpPr txBox="1"/>
          <p:nvPr/>
        </p:nvSpPr>
        <p:spPr>
          <a:xfrm>
            <a:off x="7113973" y="268216"/>
            <a:ext cx="38351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Spatial </a:t>
            </a:r>
            <a:r>
              <a:rPr lang="en-US" sz="1400" dirty="0" smtClean="0"/>
              <a:t>Autocorrelation(Moran’s I) </a:t>
            </a:r>
            <a:endParaRPr lang="en-US" sz="1400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8429" y="5334433"/>
            <a:ext cx="5191125" cy="1390650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1521069" y="1987062"/>
            <a:ext cx="1764815" cy="1318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916723" y="3764853"/>
            <a:ext cx="2085734" cy="1683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916723" y="5761589"/>
            <a:ext cx="2085734" cy="1683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900266" y="5845741"/>
            <a:ext cx="2374157" cy="16819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292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3983" y="836831"/>
            <a:ext cx="2814638" cy="304562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378621" y="836831"/>
            <a:ext cx="677703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Landsat </a:t>
            </a:r>
            <a:r>
              <a:rPr lang="en-US" dirty="0" smtClean="0"/>
              <a:t>8</a:t>
            </a:r>
          </a:p>
          <a:p>
            <a:r>
              <a:rPr lang="en-US" dirty="0" smtClean="0"/>
              <a:t>Extract </a:t>
            </a:r>
            <a:r>
              <a:rPr lang="en-US" dirty="0" smtClean="0"/>
              <a:t>Urban pixel and Calculate NDVI </a:t>
            </a:r>
          </a:p>
          <a:p>
            <a:r>
              <a:rPr lang="en-US" dirty="0" smtClean="0"/>
              <a:t>Collect Statistics in town Level</a:t>
            </a:r>
            <a:endParaRPr lang="en-US" dirty="0" smtClean="0"/>
          </a:p>
          <a:p>
            <a:r>
              <a:rPr lang="en-US" dirty="0" smtClean="0"/>
              <a:t>WEIBO </a:t>
            </a:r>
            <a:r>
              <a:rPr lang="en-US" dirty="0" smtClean="0"/>
              <a:t>POI DATA </a:t>
            </a:r>
          </a:p>
          <a:p>
            <a:r>
              <a:rPr lang="en-US" dirty="0" smtClean="0"/>
              <a:t>Visualized Population </a:t>
            </a:r>
            <a:r>
              <a:rPr lang="en-US" dirty="0" smtClean="0"/>
              <a:t>distribution in Ordos</a:t>
            </a:r>
            <a:endParaRPr lang="en-US" dirty="0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241" y="655106"/>
            <a:ext cx="4005366" cy="553536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333783" y="190500"/>
            <a:ext cx="2126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Convert Dbf to CSV </a:t>
            </a:r>
            <a:endParaRPr lang="en-US" b="1" dirty="0"/>
          </a:p>
        </p:txBody>
      </p:sp>
      <p:sp>
        <p:nvSpPr>
          <p:cNvPr id="2" name="TextBox 1"/>
          <p:cNvSpPr txBox="1"/>
          <p:nvPr/>
        </p:nvSpPr>
        <p:spPr>
          <a:xfrm>
            <a:off x="7474998" y="190500"/>
            <a:ext cx="37818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Future Work</a:t>
            </a:r>
            <a:endParaRPr lang="en-US" b="1" dirty="0"/>
          </a:p>
          <a:p>
            <a:endParaRPr lang="en-US" dirty="0"/>
          </a:p>
        </p:txBody>
      </p:sp>
      <p:sp>
        <p:nvSpPr>
          <p:cNvPr id="12" name="AutoShape 2" descr="Displaying image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AutoShape 4" descr="Displaying image.png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0608" y="2314159"/>
            <a:ext cx="3046103" cy="2515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94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999</TotalTime>
  <Words>112</Words>
  <Application>Microsoft Office PowerPoint</Application>
  <PresentationFormat>Widescreen</PresentationFormat>
  <Paragraphs>29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宋体</vt:lpstr>
      <vt:lpstr>Arial</vt:lpstr>
      <vt:lpstr>Calibri</vt:lpstr>
      <vt:lpstr>Calibri Light</vt:lpstr>
      <vt:lpstr>Office Theme</vt:lpstr>
      <vt:lpstr>Factors affect the Population distribution in Ordos city, Inner Mongolia, P.R China  </vt:lpstr>
      <vt:lpstr>Data Collection &amp; Processing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 Zhaohui</dc:creator>
  <cp:lastModifiedBy>Li Zhaohui</cp:lastModifiedBy>
  <cp:revision>30</cp:revision>
  <dcterms:created xsi:type="dcterms:W3CDTF">2015-12-15T22:46:18Z</dcterms:created>
  <dcterms:modified xsi:type="dcterms:W3CDTF">2015-12-16T18:15:12Z</dcterms:modified>
</cp:coreProperties>
</file>

<file path=docProps/thumbnail.jpeg>
</file>